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5" r:id="rId9"/>
    <p:sldId id="266" r:id="rId10"/>
    <p:sldId id="267" r:id="rId11"/>
    <p:sldId id="268" r:id="rId12"/>
    <p:sldId id="269" r:id="rId13"/>
    <p:sldId id="262" r:id="rId14"/>
    <p:sldId id="270" r:id="rId15"/>
    <p:sldId id="271" r:id="rId16"/>
    <p:sldId id="272" r:id="rId17"/>
    <p:sldId id="263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8"/>
    <p:restoredTop sz="94637"/>
  </p:normalViewPr>
  <p:slideViewPr>
    <p:cSldViewPr snapToGrid="0" snapToObjects="1">
      <p:cViewPr>
        <p:scale>
          <a:sx n="86" d="100"/>
          <a:sy n="86" d="100"/>
        </p:scale>
        <p:origin x="2216" y="19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png>
</file>

<file path=ppt/media/image22.png>
</file>

<file path=ppt/media/image23.tiff>
</file>

<file path=ppt/media/image24.tiff>
</file>

<file path=ppt/media/image3.png>
</file>

<file path=ppt/media/image4.png>
</file>

<file path=ppt/media/image5.png>
</file>

<file path=ppt/media/image6.png>
</file>

<file path=ppt/media/image7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2D5118-0237-F342-90EC-2C025A8814C6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7E5AF6-D193-D54C-B399-449FA6BE1A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664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DB0C6-0503-1D46-9FB6-9103C97BD5CE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B6BC-7670-2941-8326-0DEA5F318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49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DB0C6-0503-1D46-9FB6-9103C97BD5CE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B6BC-7670-2941-8326-0DEA5F318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289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DB0C6-0503-1D46-9FB6-9103C97BD5CE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B6BC-7670-2941-8326-0DEA5F318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012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DB0C6-0503-1D46-9FB6-9103C97BD5CE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B6BC-7670-2941-8326-0DEA5F318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90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DB0C6-0503-1D46-9FB6-9103C97BD5CE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B6BC-7670-2941-8326-0DEA5F318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887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DB0C6-0503-1D46-9FB6-9103C97BD5CE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B6BC-7670-2941-8326-0DEA5F318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43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DB0C6-0503-1D46-9FB6-9103C97BD5CE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B6BC-7670-2941-8326-0DEA5F318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397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DB0C6-0503-1D46-9FB6-9103C97BD5CE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B6BC-7670-2941-8326-0DEA5F318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674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DB0C6-0503-1D46-9FB6-9103C97BD5CE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B6BC-7670-2941-8326-0DEA5F318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127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DB0C6-0503-1D46-9FB6-9103C97BD5CE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B6BC-7670-2941-8326-0DEA5F318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608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DB0C6-0503-1D46-9FB6-9103C97BD5CE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B6BC-7670-2941-8326-0DEA5F318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390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5DB0C6-0503-1D46-9FB6-9103C97BD5CE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4B6BC-7670-2941-8326-0DEA5F318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1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ropbox.com/s/ma80a641miteyxf/scTDA%20Tutorial.tar.gz?dl=1" TargetMode="External"/><Relationship Id="rId2" Type="http://schemas.openxmlformats.org/officeDocument/2006/relationships/hyperlink" Target="https://github.com/RabadanLab/scTDA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cell.com/cell/abstract/S0092-8674(16)31058-3" TargetMode="External"/><Relationship Id="rId4" Type="http://schemas.openxmlformats.org/officeDocument/2006/relationships/hyperlink" Target="https://www.nature.com/articles/nbt.3854.pdf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scTDA</a:t>
            </a:r>
            <a:r>
              <a:rPr lang="en-US" dirty="0"/>
              <a:t> tutorial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Quanhua Mu</a:t>
            </a:r>
          </a:p>
          <a:p>
            <a:r>
              <a:rPr lang="en-US" dirty="0"/>
              <a:t>Bioengineering </a:t>
            </a:r>
            <a:r>
              <a:rPr lang="en-US"/>
              <a:t>Graduate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9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Human embryo development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570793"/>
            <a:ext cx="10515600" cy="4351338"/>
          </a:xfrm>
        </p:spPr>
        <p:txBody>
          <a:bodyPr/>
          <a:lstStyle/>
          <a:p>
            <a:r>
              <a:rPr lang="en-US" altLang="zh-CN" dirty="0"/>
              <a:t>Filter</a:t>
            </a:r>
            <a:r>
              <a:rPr lang="zh-CN" altLang="en-US" dirty="0"/>
              <a:t> </a:t>
            </a:r>
            <a:r>
              <a:rPr lang="en-US" altLang="zh-CN" dirty="0"/>
              <a:t>genes:</a:t>
            </a:r>
            <a:r>
              <a:rPr lang="zh-CN" altLang="en-US" dirty="0"/>
              <a:t> 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 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select</a:t>
            </a:r>
            <a:r>
              <a:rPr lang="zh-CN" altLang="en-US" dirty="0"/>
              <a:t> </a:t>
            </a:r>
            <a:r>
              <a:rPr lang="en-US" altLang="zh-CN" dirty="0"/>
              <a:t>genes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relatively</a:t>
            </a:r>
            <a:r>
              <a:rPr lang="zh-CN" altLang="en-US" dirty="0"/>
              <a:t> </a:t>
            </a:r>
            <a:r>
              <a:rPr lang="en-US" altLang="zh-CN" dirty="0"/>
              <a:t>high</a:t>
            </a:r>
            <a:r>
              <a:rPr lang="zh-CN" altLang="en-US" dirty="0"/>
              <a:t> </a:t>
            </a:r>
            <a:r>
              <a:rPr lang="en-US" altLang="zh-CN" dirty="0"/>
              <a:t>expression,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high</a:t>
            </a:r>
            <a:r>
              <a:rPr lang="zh-CN" altLang="en-US" dirty="0"/>
              <a:t> </a:t>
            </a:r>
            <a:r>
              <a:rPr lang="en-US" altLang="zh-CN" dirty="0"/>
              <a:t>variability</a:t>
            </a:r>
          </a:p>
        </p:txBody>
      </p:sp>
      <p:sp>
        <p:nvSpPr>
          <p:cNvPr id="7" name="Rectangle 6"/>
          <p:cNvSpPr/>
          <p:nvPr/>
        </p:nvSpPr>
        <p:spPr>
          <a:xfrm>
            <a:off x="1828165" y="6199130"/>
            <a:ext cx="42678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p.select_genes</a:t>
            </a:r>
            <a:r>
              <a:rPr lang="en-US" dirty="0"/>
              <a:t>(</a:t>
            </a:r>
            <a:r>
              <a:rPr lang="en-US" dirty="0" err="1"/>
              <a:t>avg_counts</a:t>
            </a:r>
            <a:r>
              <a:rPr lang="en-US" dirty="0"/>
              <a:t>=2.0, </a:t>
            </a:r>
            <a:r>
              <a:rPr lang="en-US" dirty="0" err="1"/>
              <a:t>min_z</a:t>
            </a:r>
            <a:r>
              <a:rPr lang="en-US" dirty="0"/>
              <a:t>=3.0)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502" y="2559458"/>
            <a:ext cx="5263317" cy="363967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640121" y="3252411"/>
            <a:ext cx="3010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195</a:t>
            </a:r>
            <a:r>
              <a:rPr lang="zh-CN" altLang="en-US" dirty="0"/>
              <a:t> </a:t>
            </a:r>
            <a:r>
              <a:rPr lang="en-US" altLang="zh-CN" dirty="0"/>
              <a:t>genes</a:t>
            </a:r>
            <a:r>
              <a:rPr lang="zh-CN" altLang="en-US" dirty="0"/>
              <a:t> </a:t>
            </a:r>
            <a:r>
              <a:rPr lang="en-US" altLang="zh-CN" dirty="0"/>
              <a:t>selected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b="1" dirty="0">
                <a:solidFill>
                  <a:srgbClr val="FF0000"/>
                </a:solidFill>
              </a:rPr>
              <a:t>1%</a:t>
            </a:r>
            <a:r>
              <a:rPr lang="en-US" altLang="zh-CN" dirty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5999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974" y="1690688"/>
            <a:ext cx="6780134" cy="4496299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Human embryo development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1330951"/>
            <a:ext cx="10515600" cy="4351338"/>
          </a:xfrm>
        </p:spPr>
        <p:txBody>
          <a:bodyPr/>
          <a:lstStyle/>
          <a:p>
            <a:r>
              <a:rPr lang="en-US" altLang="zh-CN" dirty="0"/>
              <a:t>PCA</a:t>
            </a:r>
            <a:r>
              <a:rPr lang="zh-CN" altLang="en-US" dirty="0"/>
              <a:t> </a:t>
            </a:r>
            <a:r>
              <a:rPr lang="en-US" altLang="zh-CN" dirty="0"/>
              <a:t>projection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4301171" y="6002321"/>
            <a:ext cx="5437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/>
              <a:t>PC1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 rot="16200000">
            <a:off x="911105" y="3396890"/>
            <a:ext cx="5437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PC2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28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Human embryo development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330951"/>
            <a:ext cx="10515600" cy="4351338"/>
          </a:xfrm>
        </p:spPr>
        <p:txBody>
          <a:bodyPr/>
          <a:lstStyle/>
          <a:p>
            <a:r>
              <a:rPr lang="en-US" altLang="zh-CN" dirty="0"/>
              <a:t>Topological</a:t>
            </a:r>
            <a:r>
              <a:rPr lang="zh-CN" altLang="en-US" dirty="0"/>
              <a:t> </a:t>
            </a:r>
            <a:r>
              <a:rPr lang="en-US" dirty="0"/>
              <a:t>representation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PC1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PC2</a:t>
            </a:r>
            <a:r>
              <a:rPr lang="zh-CN" altLang="en-US" dirty="0"/>
              <a:t> </a:t>
            </a:r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Mapper</a:t>
            </a:r>
          </a:p>
          <a:p>
            <a:pPr marL="0" indent="0">
              <a:buNone/>
            </a:pPr>
            <a:r>
              <a:rPr lang="zh-CN" altLang="en-US" dirty="0"/>
              <a:t>  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Parameter:</a:t>
            </a:r>
            <a:r>
              <a:rPr lang="zh-CN" altLang="en-US" dirty="0"/>
              <a:t> </a:t>
            </a:r>
            <a:r>
              <a:rPr lang="en-US" dirty="0"/>
              <a:t>25 x 25 bins with an average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dirty="0"/>
              <a:t>40% overlap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FF0000"/>
                </a:solidFill>
              </a:rPr>
              <a:t>unrooted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8713" t="20565" r="15370" b="14804"/>
          <a:stretch/>
        </p:blipFill>
        <p:spPr>
          <a:xfrm>
            <a:off x="472404" y="2723968"/>
            <a:ext cx="4280107" cy="31629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8004" t="9706" r="6787" b="9457"/>
          <a:stretch/>
        </p:blipFill>
        <p:spPr>
          <a:xfrm>
            <a:off x="5118307" y="2848129"/>
            <a:ext cx="4498935" cy="28534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8053" y="3066528"/>
            <a:ext cx="1155700" cy="2006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0348833" y="4922187"/>
            <a:ext cx="99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PDGFRA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5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Human embryo development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38200" y="1330951"/>
            <a:ext cx="10515600" cy="4351338"/>
          </a:xfrm>
        </p:spPr>
        <p:txBody>
          <a:bodyPr/>
          <a:lstStyle/>
          <a:p>
            <a:r>
              <a:rPr lang="en-US" altLang="zh-CN" dirty="0"/>
              <a:t>Topological</a:t>
            </a:r>
            <a:r>
              <a:rPr lang="zh-CN" altLang="en-US" dirty="0"/>
              <a:t> </a:t>
            </a:r>
            <a:r>
              <a:rPr lang="en-US" dirty="0"/>
              <a:t>representation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PC1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PC2</a:t>
            </a:r>
            <a:r>
              <a:rPr lang="zh-CN" altLang="en-US" dirty="0"/>
              <a:t> </a:t>
            </a:r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Mapper</a:t>
            </a:r>
          </a:p>
          <a:p>
            <a:pPr marL="0" indent="0">
              <a:buNone/>
            </a:pPr>
            <a:r>
              <a:rPr lang="zh-CN" altLang="en-US" dirty="0"/>
              <a:t>  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Parameter:</a:t>
            </a:r>
            <a:r>
              <a:rPr lang="zh-CN" altLang="en-US" dirty="0"/>
              <a:t> </a:t>
            </a:r>
            <a:r>
              <a:rPr lang="en-US" dirty="0"/>
              <a:t>25 x 25 bins with an average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dirty="0"/>
              <a:t>40% overlap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FF0000"/>
                </a:solidFill>
              </a:rPr>
              <a:t>rooted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8003" t="8465" r="5130" b="7193"/>
          <a:stretch/>
        </p:blipFill>
        <p:spPr>
          <a:xfrm>
            <a:off x="4976735" y="2541096"/>
            <a:ext cx="4377127" cy="34417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21912" t="13989" r="15980" b="14535"/>
          <a:stretch/>
        </p:blipFill>
        <p:spPr>
          <a:xfrm>
            <a:off x="373505" y="2270812"/>
            <a:ext cx="4270948" cy="370451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98100" y="3201440"/>
            <a:ext cx="1155700" cy="20066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359661" y="5075832"/>
            <a:ext cx="99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DPPA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73505" y="6259872"/>
            <a:ext cx="97598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 = </a:t>
            </a:r>
            <a:r>
              <a:rPr lang="en-US" dirty="0" err="1"/>
              <a:t>scTDA.RootedGraph</a:t>
            </a:r>
            <a:r>
              <a:rPr lang="en-US" dirty="0"/>
              <a:t>(‘</a:t>
            </a:r>
            <a:r>
              <a:rPr lang="en-US" dirty="0" err="1"/>
              <a:t>Embryo_mds</a:t>
            </a:r>
            <a:r>
              <a:rPr lang="en-US" dirty="0"/>
              <a:t>’, ‘</a:t>
            </a:r>
            <a:r>
              <a:rPr lang="en-US" dirty="0" err="1"/>
              <a:t>Embryo.no_subsampling.tsv</a:t>
            </a:r>
            <a:r>
              <a:rPr lang="en-US" dirty="0"/>
              <a:t>’, </a:t>
            </a:r>
            <a:r>
              <a:rPr lang="en-US" dirty="0" err="1"/>
              <a:t>posgl</a:t>
            </a:r>
            <a:r>
              <a:rPr lang="en-US" dirty="0"/>
              <a:t>=True)</a:t>
            </a:r>
            <a:r>
              <a:rPr lang="en-US" altLang="zh-CN" dirty="0"/>
              <a:t>;</a:t>
            </a:r>
            <a:r>
              <a:rPr lang="zh-CN" altLang="en-US" dirty="0"/>
              <a:t> </a:t>
            </a:r>
            <a:r>
              <a:rPr lang="en-US" altLang="zh-CN" dirty="0" err="1"/>
              <a:t>c.draw</a:t>
            </a:r>
            <a:r>
              <a:rPr lang="en-US" altLang="zh-CN" dirty="0"/>
              <a:t>('DPPA5');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7037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TDA</a:t>
            </a:r>
            <a:r>
              <a:rPr lang="zh-CN" altLang="en-US" dirty="0"/>
              <a:t> </a:t>
            </a:r>
            <a:r>
              <a:rPr lang="en-US" dirty="0"/>
              <a:t>reproduces correctly the differentiation time course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Human embryo development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8334" t="7970" r="5131" b="7722"/>
          <a:stretch/>
        </p:blipFill>
        <p:spPr>
          <a:xfrm>
            <a:off x="1262535" y="2379315"/>
            <a:ext cx="6037676" cy="39325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33741" t="18230" r="46803"/>
          <a:stretch/>
        </p:blipFill>
        <p:spPr>
          <a:xfrm>
            <a:off x="8154795" y="3709480"/>
            <a:ext cx="252669" cy="184379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409482" y="4945085"/>
            <a:ext cx="6907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/>
              <a:t>Early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410730" y="3713207"/>
            <a:ext cx="6907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/>
              <a:t>Late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 rot="16200000">
            <a:off x="7293656" y="4287083"/>
            <a:ext cx="13160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Embryo</a:t>
            </a:r>
            <a:r>
              <a:rPr lang="zh-CN" altLang="en-US" dirty="0"/>
              <a:t> </a:t>
            </a:r>
            <a:r>
              <a:rPr lang="en-US" altLang="zh-CN" dirty="0"/>
              <a:t>day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951657" y="5368604"/>
            <a:ext cx="6907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/>
              <a:t>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351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zh-CN" dirty="0" err="1"/>
              <a:t>Pseudotime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topological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Human embryo development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8335" t="7474" r="6457" b="7225"/>
          <a:stretch/>
        </p:blipFill>
        <p:spPr>
          <a:xfrm>
            <a:off x="838199" y="2381538"/>
            <a:ext cx="5671067" cy="3795425"/>
          </a:xfrm>
          <a:prstGeom prst="rect">
            <a:avLst/>
          </a:prstGeom>
        </p:spPr>
      </p:pic>
      <p:sp>
        <p:nvSpPr>
          <p:cNvPr id="7" name="Triangle 6"/>
          <p:cNvSpPr/>
          <p:nvPr/>
        </p:nvSpPr>
        <p:spPr>
          <a:xfrm>
            <a:off x="5946099" y="5711253"/>
            <a:ext cx="149901" cy="209862"/>
          </a:xfrm>
          <a:prstGeom prst="triangle">
            <a:avLst/>
          </a:prstGeom>
          <a:solidFill>
            <a:srgbClr val="FF80F1"/>
          </a:solidFill>
          <a:ln>
            <a:solidFill>
              <a:srgbClr val="FF80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796852" y="5631518"/>
            <a:ext cx="12241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Root</a:t>
            </a:r>
            <a:r>
              <a:rPr lang="zh-CN" altLang="en-US" dirty="0"/>
              <a:t> </a:t>
            </a:r>
            <a:r>
              <a:rPr lang="en-US" altLang="zh-CN" dirty="0"/>
              <a:t>node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33741" t="18230" r="46803"/>
          <a:stretch/>
        </p:blipFill>
        <p:spPr>
          <a:xfrm>
            <a:off x="8560361" y="3603062"/>
            <a:ext cx="252669" cy="184379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8815048" y="4838667"/>
            <a:ext cx="6907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Low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816296" y="3606789"/>
            <a:ext cx="6907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High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8357223" y="5285002"/>
            <a:ext cx="14163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Distance</a:t>
            </a:r>
          </a:p>
        </p:txBody>
      </p:sp>
    </p:spTree>
    <p:extLst>
      <p:ext uri="{BB962C8B-B14F-4D97-AF65-F5344CB8AC3E}">
        <p14:creationId xmlns:p14="http://schemas.microsoft.com/office/powerpoint/2010/main" val="3471228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zh-CN" dirty="0" err="1"/>
              <a:t>Pseudotime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topological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Human embryo development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46353"/>
            <a:ext cx="5667531" cy="386554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1738859" y="2933289"/>
                <a:ext cx="1843790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dirty="0"/>
                  <a:t>R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=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0.91</a:t>
                </a:r>
              </a:p>
              <a:p>
                <a:r>
                  <a:rPr lang="en-US" altLang="zh-CN" i="1" dirty="0"/>
                  <a:t>P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=2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altLang="zh-CN" dirty="0"/>
                  <a:t>10</a:t>
                </a:r>
                <a:r>
                  <a:rPr lang="en-US" altLang="zh-CN" baseline="30000" dirty="0"/>
                  <a:t>-259</a:t>
                </a:r>
                <a:endParaRPr lang="en-US" baseline="300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8859" y="2933289"/>
                <a:ext cx="1843790" cy="646331"/>
              </a:xfrm>
              <a:prstGeom prst="rect">
                <a:avLst/>
              </a:prstGeom>
              <a:blipFill rotWithShape="0">
                <a:blip r:embed="rId3"/>
                <a:stretch>
                  <a:fillRect l="-2640" t="-4717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515806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746" y="2118395"/>
            <a:ext cx="8599055" cy="4407285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6555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Human embryo development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37308" y="2118396"/>
            <a:ext cx="591885" cy="3849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601551" y="2118394"/>
            <a:ext cx="591885" cy="3849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779526" y="1510832"/>
            <a:ext cx="10515600" cy="4351338"/>
          </a:xfrm>
        </p:spPr>
        <p:txBody>
          <a:bodyPr/>
          <a:lstStyle/>
          <a:p>
            <a:r>
              <a:rPr lang="en-US" altLang="zh-CN" dirty="0"/>
              <a:t>Connectivity and centroid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9336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377" y="1459175"/>
            <a:ext cx="6923030" cy="521785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8377" y="1121087"/>
            <a:ext cx="10515600" cy="4351338"/>
          </a:xfrm>
        </p:spPr>
        <p:txBody>
          <a:bodyPr/>
          <a:lstStyle/>
          <a:p>
            <a:r>
              <a:rPr lang="en-US" dirty="0"/>
              <a:t>Cell subpopulation identification based on centroid and dispersion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6555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Human embryo development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 rot="1357191">
            <a:off x="1940201" y="4923970"/>
            <a:ext cx="835303" cy="1261217"/>
          </a:xfrm>
          <a:prstGeom prst="ellipse">
            <a:avLst/>
          </a:prstGeom>
          <a:noFill/>
          <a:ln w="28575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 rot="2897607">
            <a:off x="3903754" y="4621966"/>
            <a:ext cx="945534" cy="1378363"/>
          </a:xfrm>
          <a:prstGeom prst="ellipse">
            <a:avLst/>
          </a:pr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20682652">
            <a:off x="5103082" y="4731056"/>
            <a:ext cx="945534" cy="1378363"/>
          </a:xfrm>
          <a:prstGeom prst="ellipse">
            <a:avLst/>
          </a:prstGeom>
          <a:noFill/>
          <a:ln w="2857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8666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9083" t="13333" r="16173" b="15629"/>
          <a:stretch/>
        </p:blipFill>
        <p:spPr>
          <a:xfrm>
            <a:off x="1768840" y="1540648"/>
            <a:ext cx="5891134" cy="4871803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06555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Human embryo development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568376" y="1121087"/>
            <a:ext cx="11153931" cy="4351338"/>
          </a:xfrm>
        </p:spPr>
        <p:txBody>
          <a:bodyPr/>
          <a:lstStyle/>
          <a:p>
            <a:r>
              <a:rPr lang="en-US" dirty="0" err="1"/>
              <a:t>scTDA</a:t>
            </a:r>
            <a:r>
              <a:rPr lang="en-US" dirty="0"/>
              <a:t> identified transient sub-populations during embryo differentiation. 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379094" y="5687510"/>
            <a:ext cx="1299148" cy="369332"/>
            <a:chOff x="299802" y="5777450"/>
            <a:chExt cx="1299148" cy="369332"/>
          </a:xfrm>
        </p:grpSpPr>
        <p:sp>
          <p:nvSpPr>
            <p:cNvPr id="7" name="Triangle 6"/>
            <p:cNvSpPr/>
            <p:nvPr/>
          </p:nvSpPr>
          <p:spPr>
            <a:xfrm>
              <a:off x="1449049" y="5857185"/>
              <a:ext cx="149901" cy="209862"/>
            </a:xfrm>
            <a:prstGeom prst="triangle">
              <a:avLst/>
            </a:prstGeom>
            <a:solidFill>
              <a:srgbClr val="FF80F1"/>
            </a:solidFill>
            <a:ln>
              <a:solidFill>
                <a:srgbClr val="FF80F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99802" y="5777450"/>
              <a:ext cx="122419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Root</a:t>
              </a:r>
              <a:r>
                <a:rPr lang="zh-CN" altLang="en-US" dirty="0"/>
                <a:t> </a:t>
              </a:r>
              <a:r>
                <a:rPr lang="en-US" altLang="zh-CN" dirty="0"/>
                <a:t>node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24402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single cell RNA sequencing(scRNA-seq)</a:t>
            </a:r>
          </a:p>
          <a:p>
            <a:r>
              <a:rPr lang="en-US" dirty="0"/>
              <a:t>Introduction to scRNA-seq data analysis</a:t>
            </a:r>
          </a:p>
          <a:p>
            <a:r>
              <a:rPr lang="en-US" dirty="0"/>
              <a:t>Case study: human embryo development at single-cell resolution</a:t>
            </a:r>
          </a:p>
        </p:txBody>
      </p:sp>
    </p:spTree>
    <p:extLst>
      <p:ext uri="{BB962C8B-B14F-4D97-AF65-F5344CB8AC3E}">
        <p14:creationId xmlns:p14="http://schemas.microsoft.com/office/powerpoint/2010/main" val="4746266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and links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scTDA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https://github.com/RabadanLab/scTDA</a:t>
            </a:r>
            <a:endParaRPr lang="en-US" dirty="0"/>
          </a:p>
          <a:p>
            <a:endParaRPr lang="en-US" dirty="0"/>
          </a:p>
          <a:p>
            <a:r>
              <a:rPr lang="en-US" dirty="0"/>
              <a:t>Tutorial: </a:t>
            </a:r>
            <a:r>
              <a:rPr lang="en-US" sz="2000" dirty="0">
                <a:hlinkClick r:id="rId3" invalidUrl="https://www.dropbox.com/s/ma80a641miteyxf/scTDA Tutorial.tar.gz?dl=1"/>
              </a:rPr>
              <a:t>https://www.dropbox.com/s/ma80a641miteyxf/scTDA%20Tutorial.tar.gz?dl=1</a:t>
            </a:r>
            <a:endParaRPr lang="en-US" sz="2000" dirty="0"/>
          </a:p>
          <a:p>
            <a:endParaRPr lang="en-US" dirty="0"/>
          </a:p>
          <a:p>
            <a:r>
              <a:rPr lang="en-US" dirty="0"/>
              <a:t>Methods: </a:t>
            </a:r>
            <a:r>
              <a:rPr lang="en-US" dirty="0">
                <a:hlinkClick r:id="rId4"/>
              </a:rPr>
              <a:t>https://www.nature.com/articles/nbt.3854.pdf</a:t>
            </a:r>
            <a:endParaRPr lang="en-US" dirty="0"/>
          </a:p>
          <a:p>
            <a:r>
              <a:rPr lang="en-US" dirty="0"/>
              <a:t>Dataset: </a:t>
            </a:r>
            <a:r>
              <a:rPr lang="mr-IN" dirty="0">
                <a:hlinkClick r:id="rId5"/>
              </a:rPr>
              <a:t>www.cell.com/cell/abstract/S0092-8674(16)31058-3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319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cell RNA sequencing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636" y="1558596"/>
            <a:ext cx="7765019" cy="50132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603219" y="1513639"/>
            <a:ext cx="30341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Why single cell?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Remove ensemble average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Discover rare species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Reveal mechanism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56426"/>
          <a:stretch/>
        </p:blipFill>
        <p:spPr>
          <a:xfrm>
            <a:off x="8826841" y="4786206"/>
            <a:ext cx="2251815" cy="16439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r="55388"/>
          <a:stretch/>
        </p:blipFill>
        <p:spPr>
          <a:xfrm>
            <a:off x="8826840" y="3058840"/>
            <a:ext cx="2251815" cy="160575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949128" y="4916773"/>
            <a:ext cx="734518" cy="2698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 rot="7987621">
            <a:off x="9137376" y="5082176"/>
            <a:ext cx="242533" cy="123912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367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cell RNA sequencing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649" y="1592378"/>
            <a:ext cx="5506682" cy="42841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5861" y="1933996"/>
            <a:ext cx="3761912" cy="287267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74135" y="5691900"/>
            <a:ext cx="30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scRNA-seq</a:t>
            </a:r>
            <a:r>
              <a:rPr lang="zh-CN" altLang="en-US" dirty="0"/>
              <a:t> </a:t>
            </a:r>
            <a:r>
              <a:rPr lang="en-US" altLang="zh-CN" dirty="0"/>
              <a:t>pipelines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444709" y="5146933"/>
            <a:ext cx="3034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Single</a:t>
            </a:r>
            <a:r>
              <a:rPr lang="zh-CN" altLang="en-US" dirty="0"/>
              <a:t> </a:t>
            </a:r>
            <a:r>
              <a:rPr lang="en-US" altLang="zh-CN" dirty="0"/>
              <a:t>cell</a:t>
            </a:r>
            <a:r>
              <a:rPr lang="zh-CN" altLang="en-US" dirty="0"/>
              <a:t> </a:t>
            </a:r>
            <a:r>
              <a:rPr lang="en-US" altLang="zh-CN" dirty="0"/>
              <a:t>capture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segregation</a:t>
            </a:r>
            <a:r>
              <a:rPr lang="zh-CN" altLang="en-US" dirty="0"/>
              <a:t> </a:t>
            </a:r>
            <a:r>
              <a:rPr lang="en-US" altLang="zh-CN" dirty="0"/>
              <a:t>instruments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481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scRNA-seq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498" y="1690688"/>
            <a:ext cx="7774812" cy="425695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0937" y="1690688"/>
            <a:ext cx="2267952" cy="4256958"/>
          </a:xfrm>
          <a:prstGeom prst="rect">
            <a:avLst/>
          </a:prstGeom>
          <a:ln>
            <a:solidFill>
              <a:srgbClr val="FFC000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1214204" y="6156595"/>
            <a:ext cx="3342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Gene</a:t>
            </a:r>
            <a:r>
              <a:rPr lang="zh-CN" altLang="en-US" dirty="0"/>
              <a:t> </a:t>
            </a:r>
            <a:r>
              <a:rPr lang="en-US" altLang="zh-CN" dirty="0"/>
              <a:t>expression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cell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711785" y="6156595"/>
            <a:ext cx="3010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Annotation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cell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034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scRNA-seq data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42821"/>
          </a:xfrm>
        </p:spPr>
        <p:txBody>
          <a:bodyPr/>
          <a:lstStyle/>
          <a:p>
            <a:r>
              <a:rPr lang="en-US" altLang="zh-CN" dirty="0"/>
              <a:t>Dimension</a:t>
            </a:r>
            <a:r>
              <a:rPr lang="zh-CN" altLang="en-US" dirty="0"/>
              <a:t> </a:t>
            </a:r>
            <a:r>
              <a:rPr lang="en-US" altLang="zh-CN" dirty="0"/>
              <a:t>reduction:</a:t>
            </a:r>
            <a:r>
              <a:rPr lang="zh-CN" altLang="en-US" dirty="0"/>
              <a:t> </a:t>
            </a:r>
            <a:r>
              <a:rPr lang="en-US" altLang="zh-CN" dirty="0"/>
              <a:t>PCA,</a:t>
            </a:r>
            <a:r>
              <a:rPr lang="zh-CN" altLang="en-US" dirty="0"/>
              <a:t> </a:t>
            </a:r>
            <a:r>
              <a:rPr lang="en-US" altLang="zh-CN" dirty="0"/>
              <a:t>t-SNE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2697553"/>
            <a:ext cx="10515600" cy="5428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Unsupervised</a:t>
            </a:r>
            <a:r>
              <a:rPr lang="zh-CN" altLang="en-US" dirty="0"/>
              <a:t> </a:t>
            </a:r>
            <a:r>
              <a:rPr lang="en-US" altLang="zh-CN" dirty="0"/>
              <a:t>clustering:</a:t>
            </a:r>
            <a:r>
              <a:rPr lang="zh-CN" altLang="en-US" dirty="0"/>
              <a:t> </a:t>
            </a:r>
            <a:r>
              <a:rPr lang="en-US" altLang="zh-CN" dirty="0"/>
              <a:t>hierarchical,</a:t>
            </a:r>
            <a:r>
              <a:rPr lang="zh-CN" altLang="en-US" dirty="0"/>
              <a:t> </a:t>
            </a:r>
            <a:r>
              <a:rPr lang="en-US" altLang="zh-CN" dirty="0"/>
              <a:t>K-</a:t>
            </a:r>
            <a:r>
              <a:rPr lang="en-US" altLang="zh-CN" dirty="0" err="1"/>
              <a:t>means,biclustering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 err="1"/>
              <a:t>etc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38200" y="3569481"/>
            <a:ext cx="10515600" cy="5428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Co-expression</a:t>
            </a:r>
            <a:r>
              <a:rPr lang="zh-CN" altLang="en-US" dirty="0"/>
              <a:t> </a:t>
            </a:r>
            <a:r>
              <a:rPr lang="en-US" altLang="zh-CN" dirty="0"/>
              <a:t>network:</a:t>
            </a:r>
            <a:r>
              <a:rPr lang="zh-CN" altLang="en-US" dirty="0"/>
              <a:t> </a:t>
            </a:r>
            <a:r>
              <a:rPr lang="en-US" altLang="zh-CN" dirty="0"/>
              <a:t>PAGODA,</a:t>
            </a:r>
            <a:r>
              <a:rPr lang="zh-CN" altLang="en-US" dirty="0"/>
              <a:t> </a:t>
            </a:r>
            <a:r>
              <a:rPr lang="en-US" altLang="zh-CN" dirty="0" err="1"/>
              <a:t>etc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38200" y="4441409"/>
            <a:ext cx="10515600" cy="5428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Mapping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trajectories:</a:t>
            </a:r>
            <a:r>
              <a:rPr lang="zh-CN" altLang="en-US" dirty="0"/>
              <a:t> </a:t>
            </a:r>
            <a:r>
              <a:rPr lang="en-US" altLang="zh-CN" dirty="0" err="1"/>
              <a:t>Moncle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Wishbone,</a:t>
            </a:r>
            <a:r>
              <a:rPr lang="zh-CN" altLang="en-US" dirty="0"/>
              <a:t> </a:t>
            </a:r>
            <a:r>
              <a:rPr lang="en-US" altLang="zh-CN" dirty="0"/>
              <a:t>SLICER,</a:t>
            </a:r>
            <a:r>
              <a:rPr lang="zh-CN" altLang="en-US" dirty="0"/>
              <a:t> </a:t>
            </a:r>
            <a:r>
              <a:rPr lang="en-US" altLang="zh-CN" dirty="0" err="1">
                <a:solidFill>
                  <a:srgbClr val="FF0000"/>
                </a:solidFill>
              </a:rPr>
              <a:t>scTDA</a:t>
            </a:r>
            <a:r>
              <a:rPr lang="zh-CN" altLang="en-US" dirty="0"/>
              <a:t> 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98261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embryo development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57" y="2127269"/>
            <a:ext cx="3775876" cy="356280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b="14588"/>
          <a:stretch/>
        </p:blipFill>
        <p:spPr>
          <a:xfrm>
            <a:off x="4581470" y="2440822"/>
            <a:ext cx="6611183" cy="1467848"/>
          </a:xfrm>
          <a:prstGeom prst="rect">
            <a:avLst/>
          </a:prstGeom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977614"/>
              </p:ext>
            </p:extLst>
          </p:nvPr>
        </p:nvGraphicFramePr>
        <p:xfrm>
          <a:off x="4062335" y="3908670"/>
          <a:ext cx="799366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68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E3</a:t>
                      </a:r>
                    </a:p>
                  </a:txBody>
                  <a:tcPr marL="6350" marR="6350" marT="635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E4</a:t>
                      </a:r>
                    </a:p>
                  </a:txBody>
                  <a:tcPr marL="6350" marR="6350" marT="635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E5</a:t>
                      </a:r>
                    </a:p>
                  </a:txBody>
                  <a:tcPr marL="6350" marR="6350" marT="635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E6</a:t>
                      </a:r>
                    </a:p>
                  </a:txBody>
                  <a:tcPr marL="6350" marR="6350" marT="635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E7</a:t>
                      </a:r>
                    </a:p>
                  </a:txBody>
                  <a:tcPr marL="6350" marR="6350" marT="635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Total</a:t>
                      </a:r>
                    </a:p>
                  </a:txBody>
                  <a:tcPr marL="6350" marR="6350" marT="635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Embryos</a:t>
                      </a:r>
                    </a:p>
                  </a:txBody>
                  <a:tcPr marL="6350" marR="6350" marT="635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13</a:t>
                      </a:r>
                    </a:p>
                  </a:txBody>
                  <a:tcPr marL="6350" marR="6350" marT="635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16</a:t>
                      </a:r>
                    </a:p>
                  </a:txBody>
                  <a:tcPr marL="6350" marR="6350" marT="635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24</a:t>
                      </a:r>
                    </a:p>
                  </a:txBody>
                  <a:tcPr marL="6350" marR="6350" marT="635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18</a:t>
                      </a:r>
                    </a:p>
                  </a:txBody>
                  <a:tcPr marL="6350" marR="6350" marT="635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88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Cells</a:t>
                      </a:r>
                    </a:p>
                  </a:txBody>
                  <a:tcPr marL="6350" marR="6350" marT="635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81</a:t>
                      </a:r>
                    </a:p>
                  </a:txBody>
                  <a:tcPr marL="6350" marR="6350" marT="635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190</a:t>
                      </a:r>
                    </a:p>
                  </a:txBody>
                  <a:tcPr marL="6350" marR="6350" marT="635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377</a:t>
                      </a:r>
                    </a:p>
                  </a:txBody>
                  <a:tcPr marL="6350" marR="6350" marT="635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415</a:t>
                      </a:r>
                    </a:p>
                  </a:txBody>
                  <a:tcPr marL="6350" marR="6350" marT="635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466</a:t>
                      </a:r>
                    </a:p>
                  </a:txBody>
                  <a:tcPr marL="6350" marR="6350" marT="635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1529</a:t>
                      </a:r>
                    </a:p>
                  </a:txBody>
                  <a:tcPr marL="6350" marR="6350" marT="635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6" name="Rectangle 15"/>
          <p:cNvSpPr/>
          <p:nvPr/>
        </p:nvSpPr>
        <p:spPr>
          <a:xfrm>
            <a:off x="4346262" y="5565708"/>
            <a:ext cx="742580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22222"/>
                </a:solidFill>
                <a:effectLst/>
                <a:latin typeface="Arial" charset="0"/>
              </a:rPr>
              <a:t>Petropoulos, Sophie, et al. "Single-cell RNA-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charset="0"/>
              </a:rPr>
              <a:t>seq</a:t>
            </a:r>
            <a:r>
              <a:rPr lang="en-US" b="0" i="0" dirty="0">
                <a:solidFill>
                  <a:srgbClr val="222222"/>
                </a:solidFill>
                <a:effectLst/>
                <a:latin typeface="Arial" charset="0"/>
              </a:rPr>
              <a:t> reveals lineage and X chromosome dynamics in human preimplantation embryos."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charset="0"/>
              </a:rPr>
              <a:t>Cell</a:t>
            </a:r>
            <a:r>
              <a:rPr lang="en-US" b="0" i="0" dirty="0">
                <a:solidFill>
                  <a:srgbClr val="222222"/>
                </a:solidFill>
                <a:effectLst/>
                <a:latin typeface="Arial" charset="0"/>
              </a:rPr>
              <a:t> 165.4 (2016): 1012-1026.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950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embryo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preparing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cleaning</a:t>
            </a:r>
          </a:p>
          <a:p>
            <a:pPr marL="0" indent="0">
              <a:buNone/>
            </a:pPr>
            <a:r>
              <a:rPr lang="zh-CN" altLang="en-US" dirty="0"/>
              <a:t>    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Mapp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reference</a:t>
            </a:r>
            <a:r>
              <a:rPr lang="zh-CN" altLang="en-US" dirty="0"/>
              <a:t> </a:t>
            </a:r>
            <a:r>
              <a:rPr lang="en-US" altLang="zh-CN" dirty="0"/>
              <a:t>genome,</a:t>
            </a:r>
            <a:r>
              <a:rPr lang="zh-CN" altLang="en-US" dirty="0"/>
              <a:t> </a:t>
            </a:r>
            <a:r>
              <a:rPr lang="en-US" altLang="zh-CN" dirty="0"/>
              <a:t>count</a:t>
            </a:r>
            <a:r>
              <a:rPr lang="zh-CN" altLang="en-US" dirty="0"/>
              <a:t> </a:t>
            </a:r>
            <a:r>
              <a:rPr lang="en-US" altLang="zh-CN" dirty="0"/>
              <a:t>mapped</a:t>
            </a:r>
            <a:r>
              <a:rPr lang="zh-CN" altLang="en-US" dirty="0"/>
              <a:t> </a:t>
            </a:r>
            <a:r>
              <a:rPr lang="en-US" altLang="zh-CN" dirty="0"/>
              <a:t>reads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gene</a:t>
            </a:r>
          </a:p>
          <a:p>
            <a:pPr marL="0" indent="0">
              <a:buNone/>
            </a:pPr>
            <a:r>
              <a:rPr lang="zh-CN" altLang="en-US" dirty="0"/>
              <a:t>    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Remove</a:t>
            </a:r>
            <a:r>
              <a:rPr lang="zh-CN" altLang="en-US" dirty="0"/>
              <a:t> </a:t>
            </a:r>
            <a:r>
              <a:rPr lang="en-US" altLang="zh-CN" dirty="0"/>
              <a:t>cells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low</a:t>
            </a:r>
            <a:r>
              <a:rPr lang="zh-CN" altLang="en-US" dirty="0"/>
              <a:t> </a:t>
            </a:r>
            <a:r>
              <a:rPr lang="en-US" altLang="zh-CN" dirty="0"/>
              <a:t>sequencing</a:t>
            </a:r>
            <a:r>
              <a:rPr lang="zh-CN" altLang="en-US" dirty="0"/>
              <a:t> </a:t>
            </a:r>
            <a:r>
              <a:rPr lang="en-US" altLang="zh-CN" dirty="0"/>
              <a:t>depth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low</a:t>
            </a:r>
            <a:r>
              <a:rPr lang="zh-CN" altLang="en-US" dirty="0"/>
              <a:t> </a:t>
            </a:r>
            <a:r>
              <a:rPr lang="en-US" altLang="zh-CN" dirty="0" err="1"/>
              <a:t>mappability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75051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Human embryo development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38200" y="1570793"/>
            <a:ext cx="10515600" cy="4351338"/>
          </a:xfrm>
        </p:spPr>
        <p:txBody>
          <a:bodyPr/>
          <a:lstStyle/>
          <a:p>
            <a:r>
              <a:rPr lang="en-US" altLang="zh-CN" dirty="0"/>
              <a:t>Filter</a:t>
            </a:r>
            <a:r>
              <a:rPr lang="zh-CN" altLang="en-US" dirty="0"/>
              <a:t> </a:t>
            </a:r>
            <a:r>
              <a:rPr lang="en-US" altLang="zh-CN" dirty="0"/>
              <a:t>cells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570" y="2455031"/>
            <a:ext cx="5054600" cy="33782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9128" y="2455031"/>
            <a:ext cx="49403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0238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387</Words>
  <Application>Microsoft Office PowerPoint</Application>
  <PresentationFormat>Widescreen</PresentationFormat>
  <Paragraphs>100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scTDA tutorial</vt:lpstr>
      <vt:lpstr>Outline</vt:lpstr>
      <vt:lpstr>Single cell RNA sequencing</vt:lpstr>
      <vt:lpstr>Single cell RNA sequencing</vt:lpstr>
      <vt:lpstr>scRNA-seq data</vt:lpstr>
      <vt:lpstr>scRNA-seq data analysis</vt:lpstr>
      <vt:lpstr>Human embryo development</vt:lpstr>
      <vt:lpstr>Human embryo development</vt:lpstr>
      <vt:lpstr>Human embryo development</vt:lpstr>
      <vt:lpstr>Human embryo development</vt:lpstr>
      <vt:lpstr>Human embryo development</vt:lpstr>
      <vt:lpstr>Human embryo development</vt:lpstr>
      <vt:lpstr>Human embryo development</vt:lpstr>
      <vt:lpstr>Human embryo development</vt:lpstr>
      <vt:lpstr>Human embryo development</vt:lpstr>
      <vt:lpstr>Human embryo development</vt:lpstr>
      <vt:lpstr>PowerPoint Presentation</vt:lpstr>
      <vt:lpstr>PowerPoint Presentation</vt:lpstr>
      <vt:lpstr>PowerPoint Presentation</vt:lpstr>
      <vt:lpstr>Reference and 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scTDA tutorial</dc:title>
  <dc:creator>laomunker@gmail.com</dc:creator>
  <cp:lastModifiedBy>laomunker@gmail.com</cp:lastModifiedBy>
  <cp:revision>29</cp:revision>
  <dcterms:created xsi:type="dcterms:W3CDTF">2017-11-18T03:20:48Z</dcterms:created>
  <dcterms:modified xsi:type="dcterms:W3CDTF">2017-11-20T14:08:30Z</dcterms:modified>
</cp:coreProperties>
</file>

<file path=docProps/thumbnail.jpeg>
</file>